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1"/>
  </p:notesMasterIdLst>
  <p:sldIdLst>
    <p:sldId id="267" r:id="rId2"/>
    <p:sldId id="257" r:id="rId3"/>
    <p:sldId id="258" r:id="rId4"/>
    <p:sldId id="261" r:id="rId5"/>
    <p:sldId id="262" r:id="rId6"/>
    <p:sldId id="265" r:id="rId7"/>
    <p:sldId id="266" r:id="rId8"/>
    <p:sldId id="263" r:id="rId9"/>
    <p:sldId id="264" r:id="rId10"/>
  </p:sldIdLst>
  <p:sldSz cx="127984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0A0A"/>
    <a:srgbClr val="1565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46EA09-5936-400C-91BC-306BD26DA972}" v="17" dt="2023-08-13T10:41:04.9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59" autoAdjust="0"/>
    <p:restoredTop sz="95033" autoAdjust="0"/>
  </p:normalViewPr>
  <p:slideViewPr>
    <p:cSldViewPr snapToGrid="0">
      <p:cViewPr varScale="1">
        <p:scale>
          <a:sx n="65" d="100"/>
          <a:sy n="65" d="100"/>
        </p:scale>
        <p:origin x="53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2C57E5-1490-4B0F-93D6-5FFED39FC71C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72473-854E-4428-BB9D-B7B193A8B2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33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1d7b7dcd0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g351d7b7dcd0_0_2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g351d7b7dcd0_0_2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9803" y="1178222"/>
            <a:ext cx="9598819" cy="2506427"/>
          </a:xfrm>
        </p:spPr>
        <p:txBody>
          <a:bodyPr anchor="b"/>
          <a:lstStyle>
            <a:lvl1pPr algn="ctr">
              <a:defRPr sz="62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9803" y="3781306"/>
            <a:ext cx="9598819" cy="1738167"/>
          </a:xfrm>
        </p:spPr>
        <p:txBody>
          <a:bodyPr/>
          <a:lstStyle>
            <a:lvl1pPr marL="0" indent="0" algn="ctr">
              <a:buNone/>
              <a:defRPr sz="2519"/>
            </a:lvl1pPr>
            <a:lvl2pPr marL="479923" indent="0" algn="ctr">
              <a:buNone/>
              <a:defRPr sz="2099"/>
            </a:lvl2pPr>
            <a:lvl3pPr marL="959846" indent="0" algn="ctr">
              <a:buNone/>
              <a:defRPr sz="1889"/>
            </a:lvl3pPr>
            <a:lvl4pPr marL="1439769" indent="0" algn="ctr">
              <a:buNone/>
              <a:defRPr sz="1680"/>
            </a:lvl4pPr>
            <a:lvl5pPr marL="1919691" indent="0" algn="ctr">
              <a:buNone/>
              <a:defRPr sz="1680"/>
            </a:lvl5pPr>
            <a:lvl6pPr marL="2399614" indent="0" algn="ctr">
              <a:buNone/>
              <a:defRPr sz="1680"/>
            </a:lvl6pPr>
            <a:lvl7pPr marL="2879537" indent="0" algn="ctr">
              <a:buNone/>
              <a:defRPr sz="1680"/>
            </a:lvl7pPr>
            <a:lvl8pPr marL="3359460" indent="0" algn="ctr">
              <a:buNone/>
              <a:defRPr sz="1680"/>
            </a:lvl8pPr>
            <a:lvl9pPr marL="3839383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962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9004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58873" y="383297"/>
            <a:ext cx="2759660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892" y="383297"/>
            <a:ext cx="8119001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4177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226" y="1794830"/>
            <a:ext cx="11038642" cy="2994714"/>
          </a:xfrm>
        </p:spPr>
        <p:txBody>
          <a:bodyPr anchor="b"/>
          <a:lstStyle>
            <a:lvl1pPr>
              <a:defRPr sz="62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226" y="4817875"/>
            <a:ext cx="11038642" cy="1574849"/>
          </a:xfrm>
        </p:spPr>
        <p:txBody>
          <a:bodyPr/>
          <a:lstStyle>
            <a:lvl1pPr marL="0" indent="0">
              <a:buNone/>
              <a:defRPr sz="2519">
                <a:solidFill>
                  <a:schemeClr val="tx1">
                    <a:tint val="75000"/>
                  </a:schemeClr>
                </a:solidFill>
              </a:defRPr>
            </a:lvl1pPr>
            <a:lvl2pPr marL="479923" indent="0">
              <a:buNone/>
              <a:defRPr sz="2099">
                <a:solidFill>
                  <a:schemeClr val="tx1">
                    <a:tint val="75000"/>
                  </a:schemeClr>
                </a:solidFill>
              </a:defRPr>
            </a:lvl2pPr>
            <a:lvl3pPr marL="959846" indent="0">
              <a:buNone/>
              <a:defRPr sz="1889">
                <a:solidFill>
                  <a:schemeClr val="tx1">
                    <a:tint val="75000"/>
                  </a:schemeClr>
                </a:solidFill>
              </a:defRPr>
            </a:lvl3pPr>
            <a:lvl4pPr marL="1439769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69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61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537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4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38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1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892" y="1916484"/>
            <a:ext cx="5439331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79202" y="1916484"/>
            <a:ext cx="5439331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2511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58" y="383297"/>
            <a:ext cx="11038642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559" y="1764832"/>
            <a:ext cx="5414333" cy="864917"/>
          </a:xfrm>
        </p:spPr>
        <p:txBody>
          <a:bodyPr anchor="b"/>
          <a:lstStyle>
            <a:lvl1pPr marL="0" indent="0">
              <a:buNone/>
              <a:defRPr sz="2519" b="1"/>
            </a:lvl1pPr>
            <a:lvl2pPr marL="479923" indent="0">
              <a:buNone/>
              <a:defRPr sz="2099" b="1"/>
            </a:lvl2pPr>
            <a:lvl3pPr marL="959846" indent="0">
              <a:buNone/>
              <a:defRPr sz="1889" b="1"/>
            </a:lvl3pPr>
            <a:lvl4pPr marL="1439769" indent="0">
              <a:buNone/>
              <a:defRPr sz="1680" b="1"/>
            </a:lvl4pPr>
            <a:lvl5pPr marL="1919691" indent="0">
              <a:buNone/>
              <a:defRPr sz="1680" b="1"/>
            </a:lvl5pPr>
            <a:lvl6pPr marL="2399614" indent="0">
              <a:buNone/>
              <a:defRPr sz="1680" b="1"/>
            </a:lvl6pPr>
            <a:lvl7pPr marL="2879537" indent="0">
              <a:buNone/>
              <a:defRPr sz="1680" b="1"/>
            </a:lvl7pPr>
            <a:lvl8pPr marL="3359460" indent="0">
              <a:buNone/>
              <a:defRPr sz="1680" b="1"/>
            </a:lvl8pPr>
            <a:lvl9pPr marL="3839383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559" y="2629749"/>
            <a:ext cx="5414333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79202" y="1764832"/>
            <a:ext cx="5440998" cy="864917"/>
          </a:xfrm>
        </p:spPr>
        <p:txBody>
          <a:bodyPr anchor="b"/>
          <a:lstStyle>
            <a:lvl1pPr marL="0" indent="0">
              <a:buNone/>
              <a:defRPr sz="2519" b="1"/>
            </a:lvl1pPr>
            <a:lvl2pPr marL="479923" indent="0">
              <a:buNone/>
              <a:defRPr sz="2099" b="1"/>
            </a:lvl2pPr>
            <a:lvl3pPr marL="959846" indent="0">
              <a:buNone/>
              <a:defRPr sz="1889" b="1"/>
            </a:lvl3pPr>
            <a:lvl4pPr marL="1439769" indent="0">
              <a:buNone/>
              <a:defRPr sz="1680" b="1"/>
            </a:lvl4pPr>
            <a:lvl5pPr marL="1919691" indent="0">
              <a:buNone/>
              <a:defRPr sz="1680" b="1"/>
            </a:lvl5pPr>
            <a:lvl6pPr marL="2399614" indent="0">
              <a:buNone/>
              <a:defRPr sz="1680" b="1"/>
            </a:lvl6pPr>
            <a:lvl7pPr marL="2879537" indent="0">
              <a:buNone/>
              <a:defRPr sz="1680" b="1"/>
            </a:lvl7pPr>
            <a:lvl8pPr marL="3359460" indent="0">
              <a:buNone/>
              <a:defRPr sz="1680" b="1"/>
            </a:lvl8pPr>
            <a:lvl9pPr marL="3839383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79202" y="2629749"/>
            <a:ext cx="5440998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405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391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843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59" y="479954"/>
            <a:ext cx="412782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0997" y="1036569"/>
            <a:ext cx="6479203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19"/>
            </a:lvl3pPr>
            <a:lvl4pPr>
              <a:defRPr sz="2099"/>
            </a:lvl4pPr>
            <a:lvl5pPr>
              <a:defRPr sz="2099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559" y="2159794"/>
            <a:ext cx="412782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23" indent="0">
              <a:buNone/>
              <a:defRPr sz="1470"/>
            </a:lvl2pPr>
            <a:lvl3pPr marL="959846" indent="0">
              <a:buNone/>
              <a:defRPr sz="1260"/>
            </a:lvl3pPr>
            <a:lvl4pPr marL="1439769" indent="0">
              <a:buNone/>
              <a:defRPr sz="1050"/>
            </a:lvl4pPr>
            <a:lvl5pPr marL="1919691" indent="0">
              <a:buNone/>
              <a:defRPr sz="1050"/>
            </a:lvl5pPr>
            <a:lvl6pPr marL="2399614" indent="0">
              <a:buNone/>
              <a:defRPr sz="1050"/>
            </a:lvl6pPr>
            <a:lvl7pPr marL="2879537" indent="0">
              <a:buNone/>
              <a:defRPr sz="1050"/>
            </a:lvl7pPr>
            <a:lvl8pPr marL="3359460" indent="0">
              <a:buNone/>
              <a:defRPr sz="1050"/>
            </a:lvl8pPr>
            <a:lvl9pPr marL="3839383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4774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59" y="479954"/>
            <a:ext cx="412782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0997" y="1036569"/>
            <a:ext cx="6479203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23" indent="0">
              <a:buNone/>
              <a:defRPr sz="2939"/>
            </a:lvl2pPr>
            <a:lvl3pPr marL="959846" indent="0">
              <a:buNone/>
              <a:defRPr sz="2519"/>
            </a:lvl3pPr>
            <a:lvl4pPr marL="1439769" indent="0">
              <a:buNone/>
              <a:defRPr sz="2099"/>
            </a:lvl4pPr>
            <a:lvl5pPr marL="1919691" indent="0">
              <a:buNone/>
              <a:defRPr sz="2099"/>
            </a:lvl5pPr>
            <a:lvl6pPr marL="2399614" indent="0">
              <a:buNone/>
              <a:defRPr sz="2099"/>
            </a:lvl6pPr>
            <a:lvl7pPr marL="2879537" indent="0">
              <a:buNone/>
              <a:defRPr sz="2099"/>
            </a:lvl7pPr>
            <a:lvl8pPr marL="3359460" indent="0">
              <a:buNone/>
              <a:defRPr sz="2099"/>
            </a:lvl8pPr>
            <a:lvl9pPr marL="3839383" indent="0">
              <a:buNone/>
              <a:defRPr sz="20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559" y="2159794"/>
            <a:ext cx="412782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23" indent="0">
              <a:buNone/>
              <a:defRPr sz="1470"/>
            </a:lvl2pPr>
            <a:lvl3pPr marL="959846" indent="0">
              <a:buNone/>
              <a:defRPr sz="1260"/>
            </a:lvl3pPr>
            <a:lvl4pPr marL="1439769" indent="0">
              <a:buNone/>
              <a:defRPr sz="1050"/>
            </a:lvl4pPr>
            <a:lvl5pPr marL="1919691" indent="0">
              <a:buNone/>
              <a:defRPr sz="1050"/>
            </a:lvl5pPr>
            <a:lvl6pPr marL="2399614" indent="0">
              <a:buNone/>
              <a:defRPr sz="1050"/>
            </a:lvl6pPr>
            <a:lvl7pPr marL="2879537" indent="0">
              <a:buNone/>
              <a:defRPr sz="1050"/>
            </a:lvl7pPr>
            <a:lvl8pPr marL="3359460" indent="0">
              <a:buNone/>
              <a:defRPr sz="1050"/>
            </a:lvl8pPr>
            <a:lvl9pPr marL="3839383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606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892" y="383297"/>
            <a:ext cx="11038642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892" y="1916484"/>
            <a:ext cx="11038642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79892" y="6672697"/>
            <a:ext cx="287964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B33BE-EBAF-4AF2-9E4F-DD119770EA16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39479" y="6672697"/>
            <a:ext cx="431946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38887" y="6672697"/>
            <a:ext cx="287964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766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59846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61" indent="-239961" algn="l" defTabSz="959846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884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19" kern="1200">
          <a:solidFill>
            <a:schemeClr val="tx1"/>
          </a:solidFill>
          <a:latin typeface="+mn-lt"/>
          <a:ea typeface="+mn-ea"/>
          <a:cs typeface="+mn-cs"/>
        </a:defRPr>
      </a:lvl2pPr>
      <a:lvl3pPr marL="1199807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79730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4pPr>
      <a:lvl5pPr marL="2159653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5pPr>
      <a:lvl6pPr marL="2639576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6pPr>
      <a:lvl7pPr marL="3119498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7pPr>
      <a:lvl8pPr marL="3599421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8pPr>
      <a:lvl9pPr marL="4079344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1pPr>
      <a:lvl2pPr marL="479923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2pPr>
      <a:lvl3pPr marL="959846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3pPr>
      <a:lvl4pPr marL="1439769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4pPr>
      <a:lvl5pPr marL="1919691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5pPr>
      <a:lvl6pPr marL="2399614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6pPr>
      <a:lvl7pPr marL="2879537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7pPr>
      <a:lvl8pPr marL="3359460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8pPr>
      <a:lvl9pPr marL="3839383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diti-soni-259813285/" TargetMode="External"/><Relationship Id="rId7" Type="http://schemas.openxmlformats.org/officeDocument/2006/relationships/hyperlink" Target="https://www.linkedin.com/in/aditi-lakhera-b628802bb/" TargetMode="External"/><Relationship Id="rId2" Type="http://schemas.openxmlformats.org/officeDocument/2006/relationships/hyperlink" Target="https://www.linkedin.com/in/bhumika-patel-ml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signitysolutions.com/blog/ai-in-healthcare-market-size-and-forecast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 title="Frame 4661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9293" y="99"/>
            <a:ext cx="12798425" cy="719911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-2100" y="2565846"/>
            <a:ext cx="6401312" cy="358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981" tIns="47973" rIns="95981" bIns="47973" anchor="t" anchorCtr="0">
            <a:spAutoFit/>
          </a:bodyPr>
          <a:lstStyle/>
          <a:p>
            <a:r>
              <a:rPr sz="2519" dirty="0">
                <a:solidFill>
                  <a:srgbClr val="FF0000"/>
                </a:solidFill>
              </a:rPr>
              <a:t>Team Name</a:t>
            </a:r>
            <a:r>
              <a:rPr lang="en-US" sz="2519" dirty="0">
                <a:solidFill>
                  <a:srgbClr val="FF0000"/>
                </a:solidFill>
              </a:rPr>
              <a:t> </a:t>
            </a:r>
            <a:r>
              <a:rPr sz="2519" dirty="0">
                <a:solidFill>
                  <a:srgbClr val="FF0000"/>
                </a:solidFill>
              </a:rPr>
              <a:t>:</a:t>
            </a:r>
            <a:endParaRPr lang="en-US" sz="2519" dirty="0">
              <a:solidFill>
                <a:srgbClr val="FF0000"/>
              </a:solidFill>
            </a:endParaRPr>
          </a:p>
          <a:p>
            <a:r>
              <a:rPr lang="en-US" sz="2519" dirty="0" err="1">
                <a:solidFill>
                  <a:srgbClr val="FF0000"/>
                </a:solidFill>
              </a:rPr>
              <a:t>HackGirls</a:t>
            </a:r>
            <a:r>
              <a:rPr lang="en-US" sz="2519" dirty="0">
                <a:solidFill>
                  <a:srgbClr val="FF0000"/>
                </a:solidFill>
              </a:rPr>
              <a:t> (Girl’s Team)</a:t>
            </a:r>
          </a:p>
          <a:p>
            <a:endParaRPr sz="2519" dirty="0">
              <a:solidFill>
                <a:srgbClr val="FF0000"/>
              </a:solidFill>
            </a:endParaRPr>
          </a:p>
          <a:p>
            <a:r>
              <a:rPr sz="2519" dirty="0">
                <a:solidFill>
                  <a:srgbClr val="FF0000"/>
                </a:solidFill>
              </a:rPr>
              <a:t>Institute:</a:t>
            </a:r>
            <a:endParaRPr lang="en-US" sz="2519" dirty="0">
              <a:solidFill>
                <a:srgbClr val="FF0000"/>
              </a:solidFill>
            </a:endParaRPr>
          </a:p>
          <a:p>
            <a:r>
              <a:rPr sz="2519" dirty="0">
                <a:solidFill>
                  <a:srgbClr val="FF0000"/>
                </a:solidFill>
              </a:rPr>
              <a:t> Shri Ram Institute of Technology</a:t>
            </a:r>
            <a:endParaRPr lang="en-US" sz="2519" dirty="0">
              <a:solidFill>
                <a:srgbClr val="FF0000"/>
              </a:solidFill>
            </a:endParaRPr>
          </a:p>
          <a:p>
            <a:endParaRPr lang="en-US" sz="2519" dirty="0">
              <a:solidFill>
                <a:srgbClr val="FF0000"/>
              </a:solidFill>
            </a:endParaRPr>
          </a:p>
          <a:p>
            <a:r>
              <a:rPr lang="en-US" sz="2519" dirty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Contact details for the team lead:</a:t>
            </a:r>
          </a:p>
          <a:p>
            <a:r>
              <a:rPr lang="en-US" sz="2519" dirty="0">
                <a:solidFill>
                  <a:srgbClr val="FF0000"/>
                </a:solidFill>
              </a:rPr>
              <a:t>Phone:-  93022 71422</a:t>
            </a:r>
          </a:p>
          <a:p>
            <a:r>
              <a:rPr lang="en-US" sz="2519" dirty="0">
                <a:solidFill>
                  <a:srgbClr val="FF0000"/>
                </a:solidFill>
              </a:rPr>
              <a:t>Email:- bp7249951@gmail.com</a:t>
            </a:r>
            <a:endParaRPr sz="2519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EA5D77F-02CF-C8EE-A416-43BD4EDF75F2}"/>
              </a:ext>
            </a:extLst>
          </p:cNvPr>
          <p:cNvSpPr txBox="1"/>
          <p:nvPr/>
        </p:nvSpPr>
        <p:spPr>
          <a:xfrm>
            <a:off x="3321698" y="534318"/>
            <a:ext cx="54399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rgbClr val="B20A0A"/>
                </a:solidFill>
                <a:latin typeface="Consolas" panose="020B0609020204030204" pitchFamily="49" charset="0"/>
              </a:rPr>
              <a:t>Team</a:t>
            </a:r>
            <a:br>
              <a:rPr lang="en-IN" sz="4000" b="1" dirty="0">
                <a:latin typeface="Consolas" panose="020B0609020204030204" pitchFamily="49" charset="0"/>
              </a:rPr>
            </a:br>
            <a:r>
              <a:rPr lang="en-IN" sz="4000" b="1" dirty="0" err="1">
                <a:latin typeface="Consolas" panose="020B0609020204030204" pitchFamily="49" charset="0"/>
              </a:rPr>
              <a:t>HackGirls</a:t>
            </a:r>
            <a:endParaRPr lang="en-IN" sz="3600" b="1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908A5D-4ECF-C022-3F8D-19475A854D3D}"/>
              </a:ext>
            </a:extLst>
          </p:cNvPr>
          <p:cNvSpPr txBox="1"/>
          <p:nvPr/>
        </p:nvSpPr>
        <p:spPr>
          <a:xfrm>
            <a:off x="3979620" y="4944719"/>
            <a:ext cx="157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Bhumika Patel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C714B2-FC33-D3AA-4EB5-534D7F9BF4FA}"/>
              </a:ext>
            </a:extLst>
          </p:cNvPr>
          <p:cNvSpPr txBox="1"/>
          <p:nvPr/>
        </p:nvSpPr>
        <p:spPr>
          <a:xfrm>
            <a:off x="2173446" y="6193955"/>
            <a:ext cx="852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effectLst/>
                <a:latin typeface="fkGroteskNeue"/>
              </a:rPr>
              <a:t>Integration of Ayurveda and modern medical science for comprehensive wellness insights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F2BBF-29F3-A934-5563-D2ABA6218A38}"/>
              </a:ext>
            </a:extLst>
          </p:cNvPr>
          <p:cNvSpPr txBox="1"/>
          <p:nvPr/>
        </p:nvSpPr>
        <p:spPr>
          <a:xfrm>
            <a:off x="1133072" y="4944719"/>
            <a:ext cx="186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Aditi Soni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F5CCA7-3CDD-3BE2-9BE7-F13CB2808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712" y="2345036"/>
            <a:ext cx="2203887" cy="220388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331C83-415A-5153-5676-1552A6B2D3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1176" y="2458391"/>
            <a:ext cx="2203887" cy="220388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58AFA6-8A9C-C5DC-0B1C-FDF4DED18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5073" y="2527014"/>
            <a:ext cx="2086094" cy="208609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269FEC-6F27-7E60-8C2F-A3A1FF1C33AB}"/>
              </a:ext>
            </a:extLst>
          </p:cNvPr>
          <p:cNvSpPr txBox="1"/>
          <p:nvPr/>
        </p:nvSpPr>
        <p:spPr>
          <a:xfrm>
            <a:off x="7479347" y="4785360"/>
            <a:ext cx="186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Aditi Lakhera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1505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EA5D77F-02CF-C8EE-A416-43BD4EDF75F2}"/>
              </a:ext>
            </a:extLst>
          </p:cNvPr>
          <p:cNvSpPr txBox="1"/>
          <p:nvPr/>
        </p:nvSpPr>
        <p:spPr>
          <a:xfrm>
            <a:off x="4036811" y="-1497682"/>
            <a:ext cx="4724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rgbClr val="B20A0A"/>
                </a:solidFill>
                <a:latin typeface="Consolas" panose="020B0609020204030204" pitchFamily="49" charset="0"/>
              </a:rPr>
              <a:t>Team</a:t>
            </a:r>
            <a:br>
              <a:rPr lang="en-IN" sz="4000" b="1" dirty="0">
                <a:latin typeface="Consolas" panose="020B0609020204030204" pitchFamily="49" charset="0"/>
              </a:rPr>
            </a:br>
            <a:r>
              <a:rPr lang="en-IN" sz="4000" b="1" dirty="0">
                <a:latin typeface="Consolas" panose="020B0609020204030204" pitchFamily="49" charset="0"/>
              </a:rPr>
              <a:t>Men Of Culture</a:t>
            </a:r>
            <a:endParaRPr lang="en-IN" sz="3600" b="1" dirty="0">
              <a:latin typeface="Consolas" panose="020B0609020204030204" pitchFamily="49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A19C6CD-F141-0024-A474-36905A8ED312}"/>
              </a:ext>
            </a:extLst>
          </p:cNvPr>
          <p:cNvSpPr/>
          <p:nvPr/>
        </p:nvSpPr>
        <p:spPr>
          <a:xfrm>
            <a:off x="-3790244" y="-3557723"/>
            <a:ext cx="2880000" cy="2880000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57150">
            <a:solidFill>
              <a:srgbClr val="B20A0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1031CB0-9BEC-95E1-7D75-7F18C719A039}"/>
              </a:ext>
            </a:extLst>
          </p:cNvPr>
          <p:cNvSpPr/>
          <p:nvPr/>
        </p:nvSpPr>
        <p:spPr>
          <a:xfrm>
            <a:off x="4959212" y="8558176"/>
            <a:ext cx="2880000" cy="288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57150">
            <a:solidFill>
              <a:srgbClr val="B20A0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AB177C-2F95-9D41-57CE-57113CB91B56}"/>
              </a:ext>
            </a:extLst>
          </p:cNvPr>
          <p:cNvSpPr/>
          <p:nvPr/>
        </p:nvSpPr>
        <p:spPr>
          <a:xfrm>
            <a:off x="13708668" y="-3054243"/>
            <a:ext cx="2880000" cy="288000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57150">
            <a:solidFill>
              <a:srgbClr val="B20A0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6415CA9-81E7-66E9-11B5-42B61EA2EE8D}"/>
              </a:ext>
            </a:extLst>
          </p:cNvPr>
          <p:cNvSpPr/>
          <p:nvPr/>
        </p:nvSpPr>
        <p:spPr>
          <a:xfrm>
            <a:off x="-3067267" y="8335081"/>
            <a:ext cx="2880000" cy="288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57150">
            <a:solidFill>
              <a:srgbClr val="B20A0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F6B163-2B5F-7457-9E7B-E26A0D7A2A2E}"/>
              </a:ext>
            </a:extLst>
          </p:cNvPr>
          <p:cNvSpPr/>
          <p:nvPr/>
        </p:nvSpPr>
        <p:spPr>
          <a:xfrm>
            <a:off x="11784201" y="7496881"/>
            <a:ext cx="2880000" cy="2880000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 w="57150">
            <a:solidFill>
              <a:srgbClr val="B20A0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EDAC0F-1331-CF40-FF58-28C31F939D48}"/>
              </a:ext>
            </a:extLst>
          </p:cNvPr>
          <p:cNvSpPr txBox="1"/>
          <p:nvPr/>
        </p:nvSpPr>
        <p:spPr>
          <a:xfrm>
            <a:off x="234410" y="534318"/>
            <a:ext cx="5427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rgbClr val="B20A0A"/>
                </a:solidFill>
                <a:latin typeface="Consolas" panose="020B0609020204030204" pitchFamily="49" charset="0"/>
              </a:rPr>
              <a:t>What is this?</a:t>
            </a:r>
            <a:endParaRPr lang="en-IN" sz="5400" b="1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CFA15B-5B0C-1B5A-C23D-9E37B0C08510}"/>
              </a:ext>
            </a:extLst>
          </p:cNvPr>
          <p:cNvSpPr txBox="1"/>
          <p:nvPr/>
        </p:nvSpPr>
        <p:spPr>
          <a:xfrm>
            <a:off x="234408" y="1540859"/>
            <a:ext cx="5847415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Enhanced diagnostics leveraging OpenAI API and Azure API integration.</a:t>
            </a:r>
            <a:br>
              <a:rPr lang="en-IN" sz="2000" dirty="0"/>
            </a:br>
            <a:br>
              <a:rPr lang="en-IN" sz="2000" dirty="0"/>
            </a:br>
            <a:r>
              <a:rPr lang="en-IN" sz="2000" dirty="0"/>
              <a:t>A user interacts with </a:t>
            </a:r>
            <a:r>
              <a:rPr lang="en-IN" sz="2000" dirty="0" err="1"/>
              <a:t>YourMedic</a:t>
            </a:r>
            <a:r>
              <a:rPr lang="en-IN" sz="2000" dirty="0"/>
              <a:t> AI to discuss symptoms. The chatbot provides immediate insights and suggests personalized next steps, such as booking a consultation or lifestyle adjustments.</a:t>
            </a:r>
            <a:br>
              <a:rPr lang="en-IN" sz="2000" dirty="0"/>
            </a:br>
            <a:br>
              <a:rPr lang="en-IN" sz="2000" dirty="0"/>
            </a:br>
            <a:r>
              <a:rPr lang="en-IN" sz="2000" dirty="0"/>
              <a:t>integration of Ayurveda (traditional pulse diagnosis) with modern technology, using sensors and real-time data fusion to generate accurate health reports.</a:t>
            </a:r>
            <a:br>
              <a:rPr lang="en-IN" sz="2000" dirty="0"/>
            </a:br>
            <a:br>
              <a:rPr lang="en-IN" sz="2000" dirty="0"/>
            </a:br>
            <a:r>
              <a:rPr lang="en-IN" sz="2000" dirty="0"/>
              <a:t>A wearable sensor tracks user's pulse and vital signs, combining Ayurveda principles with modern analytics. The system generates a real-time health report suggesting dietary changes or supplements based on detected imbalances.</a:t>
            </a:r>
            <a:br>
              <a:rPr lang="en-IN" dirty="0"/>
            </a:br>
            <a:br>
              <a:rPr lang="en-IN" dirty="0"/>
            </a:br>
            <a:endParaRPr lang="en-IN" sz="3600" b="1" dirty="0"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90626D-503E-20E4-ACBC-EB52F7B43F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96763" y="1540859"/>
            <a:ext cx="6705230" cy="53596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2208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EEDAC0F-1331-CF40-FF58-28C31F939D48}"/>
              </a:ext>
            </a:extLst>
          </p:cNvPr>
          <p:cNvSpPr txBox="1"/>
          <p:nvPr/>
        </p:nvSpPr>
        <p:spPr>
          <a:xfrm>
            <a:off x="234409" y="534318"/>
            <a:ext cx="86934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B20A0A"/>
                </a:solidFill>
                <a:latin typeface="Consolas" panose="020B0609020204030204" pitchFamily="49" charset="0"/>
              </a:rPr>
              <a:t>Technologies we used</a:t>
            </a:r>
            <a:endParaRPr lang="en-IN" sz="4000" b="1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CFA15B-5B0C-1B5A-C23D-9E37B0C08510}"/>
              </a:ext>
            </a:extLst>
          </p:cNvPr>
          <p:cNvSpPr txBox="1"/>
          <p:nvPr/>
        </p:nvSpPr>
        <p:spPr>
          <a:xfrm>
            <a:off x="236065" y="1545059"/>
            <a:ext cx="35597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2000" dirty="0">
                <a:latin typeface="Consolas" panose="020B0609020204030204" pitchFamily="49" charset="0"/>
              </a:rPr>
              <a:t>Three.js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2000" dirty="0">
                <a:latin typeface="Consolas" panose="020B0609020204030204" pitchFamily="49" charset="0"/>
              </a:rPr>
              <a:t>NodeJS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2000" dirty="0">
                <a:latin typeface="Consolas" panose="020B0609020204030204" pitchFamily="49" charset="0"/>
              </a:rPr>
              <a:t>ReactJS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2000" dirty="0">
                <a:latin typeface="Consolas" panose="020B0609020204030204" pitchFamily="49" charset="0"/>
              </a:rPr>
              <a:t>Auth0 authentication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2000" dirty="0">
                <a:latin typeface="Consolas" panose="020B0609020204030204" pitchFamily="49" charset="0"/>
              </a:rPr>
              <a:t>Azure API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2000" dirty="0">
                <a:latin typeface="Consolas" panose="020B0609020204030204" pitchFamily="49" charset="0"/>
              </a:rPr>
              <a:t>OpenAI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34ECC3-89FE-AEAB-9F7C-AD33BE8C16DA}"/>
              </a:ext>
            </a:extLst>
          </p:cNvPr>
          <p:cNvSpPr txBox="1"/>
          <p:nvPr/>
        </p:nvSpPr>
        <p:spPr>
          <a:xfrm>
            <a:off x="435935" y="3689498"/>
            <a:ext cx="51993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effectLst/>
                <a:latin typeface="fkGroteskNeue"/>
              </a:rPr>
              <a:t>the user interface inspired by Apple’s intuitive design principles, integrated within an interactive 3D environment (</a:t>
            </a:r>
            <a:r>
              <a:rPr lang="en-IN" b="0" i="0" dirty="0" err="1">
                <a:effectLst/>
                <a:latin typeface="fkGroteskNeue"/>
              </a:rPr>
              <a:t>XVerse</a:t>
            </a:r>
            <a:r>
              <a:rPr lang="en-IN" b="0" i="0" dirty="0">
                <a:effectLst/>
                <a:latin typeface="fkGroteskNeue"/>
              </a:rPr>
              <a:t>).</a:t>
            </a:r>
            <a:br>
              <a:rPr lang="en-IN" b="0" i="0" dirty="0">
                <a:effectLst/>
                <a:latin typeface="fkGroteskNeue"/>
              </a:rPr>
            </a:br>
            <a:br>
              <a:rPr lang="en-IN" b="0" i="0" dirty="0">
                <a:effectLst/>
                <a:latin typeface="fkGroteskNeue"/>
              </a:rPr>
            </a:br>
            <a:r>
              <a:rPr lang="en-IN" b="0" i="0" dirty="0">
                <a:effectLst/>
                <a:latin typeface="fkGroteskNeue"/>
              </a:rPr>
              <a:t>Example:</a:t>
            </a:r>
            <a:br>
              <a:rPr lang="en-IN" dirty="0"/>
            </a:br>
            <a:r>
              <a:rPr lang="en-IN" b="0" i="0" dirty="0">
                <a:effectLst/>
                <a:latin typeface="fkGroteskNeue"/>
              </a:rPr>
              <a:t>Users navigate their health data in a visually appealing 3D dashboard, easily accessing insights like sleep patterns, stress levels, or recommended exercises through intuitive gestures and interactions similar to Apple Health.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5C7A6B-2E09-1B43-BFFE-790DA71D4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9656" y="896577"/>
            <a:ext cx="6248769" cy="59389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98469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425" cy="719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EDAC0F-1331-CF40-FF58-28C31F939D48}"/>
              </a:ext>
            </a:extLst>
          </p:cNvPr>
          <p:cNvSpPr txBox="1"/>
          <p:nvPr/>
        </p:nvSpPr>
        <p:spPr>
          <a:xfrm>
            <a:off x="662318" y="527949"/>
            <a:ext cx="3589958" cy="15358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Makes it unique?</a:t>
            </a:r>
            <a:br>
              <a:rPr lang="en-US" sz="2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Integrated E Commerce and Lifestyle (USP)</a:t>
            </a:r>
            <a:br>
              <a:rPr lang="en-US" sz="2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43516" y="1286277"/>
            <a:ext cx="1631844" cy="19198"/>
          </a:xfrm>
          <a:custGeom>
            <a:avLst/>
            <a:gdLst>
              <a:gd name="connsiteX0" fmla="*/ 0 w 1631844"/>
              <a:gd name="connsiteY0" fmla="*/ 0 h 19198"/>
              <a:gd name="connsiteX1" fmla="*/ 576585 w 1631844"/>
              <a:gd name="connsiteY1" fmla="*/ 0 h 19198"/>
              <a:gd name="connsiteX2" fmla="*/ 1136851 w 1631844"/>
              <a:gd name="connsiteY2" fmla="*/ 0 h 19198"/>
              <a:gd name="connsiteX3" fmla="*/ 1631844 w 1631844"/>
              <a:gd name="connsiteY3" fmla="*/ 0 h 19198"/>
              <a:gd name="connsiteX4" fmla="*/ 1631844 w 1631844"/>
              <a:gd name="connsiteY4" fmla="*/ 19198 h 19198"/>
              <a:gd name="connsiteX5" fmla="*/ 1120533 w 1631844"/>
              <a:gd name="connsiteY5" fmla="*/ 19198 h 19198"/>
              <a:gd name="connsiteX6" fmla="*/ 576585 w 1631844"/>
              <a:gd name="connsiteY6" fmla="*/ 19198 h 19198"/>
              <a:gd name="connsiteX7" fmla="*/ 0 w 1631844"/>
              <a:gd name="connsiteY7" fmla="*/ 19198 h 19198"/>
              <a:gd name="connsiteX8" fmla="*/ 0 w 1631844"/>
              <a:gd name="connsiteY8" fmla="*/ 0 h 19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1844" h="19198" fill="none" extrusionOk="0">
                <a:moveTo>
                  <a:pt x="0" y="0"/>
                </a:moveTo>
                <a:cubicBezTo>
                  <a:pt x="128048" y="-16807"/>
                  <a:pt x="297145" y="-28277"/>
                  <a:pt x="576585" y="0"/>
                </a:cubicBezTo>
                <a:cubicBezTo>
                  <a:pt x="856025" y="28277"/>
                  <a:pt x="914814" y="19386"/>
                  <a:pt x="1136851" y="0"/>
                </a:cubicBezTo>
                <a:cubicBezTo>
                  <a:pt x="1358888" y="-19386"/>
                  <a:pt x="1431067" y="18986"/>
                  <a:pt x="1631844" y="0"/>
                </a:cubicBezTo>
                <a:cubicBezTo>
                  <a:pt x="1632768" y="6035"/>
                  <a:pt x="1632123" y="11241"/>
                  <a:pt x="1631844" y="19198"/>
                </a:cubicBezTo>
                <a:cubicBezTo>
                  <a:pt x="1391195" y="15263"/>
                  <a:pt x="1269590" y="4110"/>
                  <a:pt x="1120533" y="19198"/>
                </a:cubicBezTo>
                <a:cubicBezTo>
                  <a:pt x="971476" y="34286"/>
                  <a:pt x="837191" y="35625"/>
                  <a:pt x="576585" y="19198"/>
                </a:cubicBezTo>
                <a:cubicBezTo>
                  <a:pt x="315979" y="2771"/>
                  <a:pt x="171702" y="41588"/>
                  <a:pt x="0" y="19198"/>
                </a:cubicBezTo>
                <a:cubicBezTo>
                  <a:pt x="-352" y="10074"/>
                  <a:pt x="-441" y="6326"/>
                  <a:pt x="0" y="0"/>
                </a:cubicBezTo>
                <a:close/>
              </a:path>
              <a:path w="1631844" h="19198" stroke="0" extrusionOk="0">
                <a:moveTo>
                  <a:pt x="0" y="0"/>
                </a:moveTo>
                <a:cubicBezTo>
                  <a:pt x="212391" y="1442"/>
                  <a:pt x="411157" y="-5947"/>
                  <a:pt x="527630" y="0"/>
                </a:cubicBezTo>
                <a:cubicBezTo>
                  <a:pt x="644103" y="5947"/>
                  <a:pt x="899845" y="-8233"/>
                  <a:pt x="1022622" y="0"/>
                </a:cubicBezTo>
                <a:cubicBezTo>
                  <a:pt x="1145399" y="8233"/>
                  <a:pt x="1363983" y="-20557"/>
                  <a:pt x="1631844" y="0"/>
                </a:cubicBezTo>
                <a:cubicBezTo>
                  <a:pt x="1632437" y="5067"/>
                  <a:pt x="1631120" y="12056"/>
                  <a:pt x="1631844" y="19198"/>
                </a:cubicBezTo>
                <a:cubicBezTo>
                  <a:pt x="1524965" y="-5468"/>
                  <a:pt x="1351213" y="23419"/>
                  <a:pt x="1120533" y="19198"/>
                </a:cubicBezTo>
                <a:cubicBezTo>
                  <a:pt x="889853" y="14977"/>
                  <a:pt x="695828" y="12645"/>
                  <a:pt x="543948" y="19198"/>
                </a:cubicBezTo>
                <a:cubicBezTo>
                  <a:pt x="392069" y="25751"/>
                  <a:pt x="200014" y="31812"/>
                  <a:pt x="0" y="19198"/>
                </a:cubicBezTo>
                <a:cubicBezTo>
                  <a:pt x="598" y="13836"/>
                  <a:pt x="-892" y="816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CFA15B-5B0C-1B5A-C23D-9E37B0C08510}"/>
              </a:ext>
            </a:extLst>
          </p:cNvPr>
          <p:cNvSpPr txBox="1"/>
          <p:nvPr/>
        </p:nvSpPr>
        <p:spPr>
          <a:xfrm>
            <a:off x="4885797" y="527949"/>
            <a:ext cx="7237510" cy="15358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Describes AI-driven personalized recommendations for health products, supplements, and lifestyle guidance directly integrated into the app.</a:t>
            </a:r>
            <a:br>
              <a:rPr lang="en-US" sz="1600"/>
            </a:br>
            <a:br>
              <a:rPr lang="en-US" sz="1600"/>
            </a:br>
            <a:r>
              <a:rPr lang="en-US" sz="1600"/>
              <a:t>Based on user's health metrics (e.g., low Vitamin D levels), YourMedic AI automatically recommends suitable supplements available for direct purchase within the app, along with personalized lifestyle advice to improve wellness.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E316B8-62F7-0E71-850B-A337B0EE1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18" y="2467688"/>
            <a:ext cx="11460990" cy="42036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81432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6599F-A9BF-99F6-E985-003D12305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220" y="405855"/>
            <a:ext cx="7309140" cy="1391534"/>
          </a:xfrm>
        </p:spPr>
        <p:txBody>
          <a:bodyPr>
            <a:normAutofit/>
          </a:bodyPr>
          <a:lstStyle/>
          <a:p>
            <a:r>
              <a:rPr lang="en-US" sz="3600" dirty="0"/>
              <a:t>Consultation (AI-Powered Assistance)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EBA7D-E65B-DA49-85B7-9E0F84EBA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892" y="1916484"/>
            <a:ext cx="5846028" cy="4567898"/>
          </a:xfrm>
        </p:spPr>
        <p:txBody>
          <a:bodyPr>
            <a:normAutofit/>
          </a:bodyPr>
          <a:lstStyle/>
          <a:p>
            <a:r>
              <a:rPr lang="en-IN" sz="2000" b="0" i="0" dirty="0">
                <a:effectLst/>
                <a:latin typeface="fkGroteskNeue"/>
              </a:rPr>
              <a:t>Showcases seamless integration of human doctor consultations with conversational AI support that continuously updates insights based on latest medical research.</a:t>
            </a:r>
            <a:br>
              <a:rPr lang="en-IN" sz="2000" b="0" i="0" dirty="0">
                <a:effectLst/>
                <a:latin typeface="fkGroteskNeue"/>
              </a:rPr>
            </a:br>
            <a:br>
              <a:rPr lang="en-IN" sz="1800" b="0" i="0" dirty="0">
                <a:effectLst/>
                <a:latin typeface="fkGroteskNeue"/>
              </a:rPr>
            </a:br>
            <a:r>
              <a:rPr lang="en-IN" sz="1800" b="0" i="0" dirty="0">
                <a:effectLst/>
                <a:latin typeface="fkGroteskNeue"/>
              </a:rPr>
              <a:t>A user experiencing persistent headaches interacts with the chatbot for initial advice. The AI suggests booking a virtual consultation with a neurologist directly within the app. Post-consultation, the chatbot continues providing updated wellness tips based on doctor's prescriptions and latest research findings.</a:t>
            </a:r>
            <a:endParaRPr lang="en-IN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9E7719-CD4A-A6BD-C2D7-ABDF21485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443" y="4958184"/>
            <a:ext cx="10634419" cy="195022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FAC486-67F9-A9B2-413C-7620542463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23" t="18823" r="1458" b="8901"/>
          <a:stretch/>
        </p:blipFill>
        <p:spPr>
          <a:xfrm>
            <a:off x="6725919" y="1916484"/>
            <a:ext cx="5846028" cy="290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491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425" cy="719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" y="0"/>
            <a:ext cx="12798105" cy="71993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90354-8055-A079-894A-CECBADF04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21" y="37567"/>
            <a:ext cx="5412066" cy="1526417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chemeClr val="tx2"/>
                </a:solidFill>
              </a:rPr>
              <a:t>Future Proof Scalable System </a:t>
            </a:r>
            <a:endParaRPr lang="en-IN" sz="37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EE717-05D3-1CA4-5EBE-E2E897FA8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917" y="1466657"/>
            <a:ext cx="5003005" cy="3520374"/>
          </a:xfrm>
        </p:spPr>
        <p:txBody>
          <a:bodyPr anchor="t">
            <a:normAutofit/>
          </a:bodyPr>
          <a:lstStyle/>
          <a:p>
            <a:r>
              <a:rPr lang="en-IN" sz="1900" dirty="0">
                <a:solidFill>
                  <a:schemeClr val="tx2"/>
                </a:solidFill>
              </a:rPr>
              <a:t>Emphasizes the platform's scalability through IoT integration and community-driven features ensuring continuous improvement and adaptability.</a:t>
            </a:r>
          </a:p>
          <a:p>
            <a:r>
              <a:rPr lang="en-IN" sz="1900" dirty="0">
                <a:solidFill>
                  <a:schemeClr val="tx2"/>
                </a:solidFill>
              </a:rPr>
              <a:t>Integration of smart home devices (like smart scales or sleep trackers) automatically feeds data into </a:t>
            </a:r>
            <a:r>
              <a:rPr lang="en-IN" sz="1900" dirty="0" err="1">
                <a:solidFill>
                  <a:schemeClr val="tx2"/>
                </a:solidFill>
              </a:rPr>
              <a:t>YourMedic</a:t>
            </a:r>
            <a:r>
              <a:rPr lang="en-IN" sz="1900" dirty="0">
                <a:solidFill>
                  <a:schemeClr val="tx2"/>
                </a:solidFill>
              </a:rPr>
              <a:t> AI. The community feature allows users to share wellness journeys, creating a collaborative ecosystem that evolves based on collective experiences and feedback.</a:t>
            </a:r>
          </a:p>
          <a:p>
            <a:endParaRPr lang="en-IN" sz="1900" dirty="0">
              <a:solidFill>
                <a:schemeClr val="tx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7636" y="-17545"/>
            <a:ext cx="6690790" cy="7216857"/>
            <a:chOff x="5818240" y="-1"/>
            <a:chExt cx="6373761" cy="6874714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62B1D836-0556-6100-0A93-039F21A3A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288" y="4641160"/>
            <a:ext cx="4348265" cy="23150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35F2DA-9D07-9E9B-3A1A-CAE6110D0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922" y="241119"/>
            <a:ext cx="7575597" cy="676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68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11AEC2-933F-B86F-559F-E33234E00EDC}"/>
              </a:ext>
            </a:extLst>
          </p:cNvPr>
          <p:cNvSpPr txBox="1"/>
          <p:nvPr/>
        </p:nvSpPr>
        <p:spPr>
          <a:xfrm>
            <a:off x="234408" y="534318"/>
            <a:ext cx="108524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B20A0A"/>
                </a:solidFill>
                <a:latin typeface="Consolas" panose="020B0609020204030204" pitchFamily="49" charset="0"/>
              </a:rPr>
              <a:t>Video Implementation: </a:t>
            </a:r>
            <a:r>
              <a:rPr lang="en-IN" sz="5400" b="1" dirty="0">
                <a:solidFill>
                  <a:srgbClr val="B20A0A"/>
                </a:solidFill>
                <a:latin typeface="Consolas" panose="020B0609020204030204" pitchFamily="49" charset="0"/>
              </a:rPr>
              <a:t>Run Video</a:t>
            </a:r>
            <a:endParaRPr lang="en-IN" sz="5400" b="1" dirty="0">
              <a:latin typeface="Consolas" panose="020B0609020204030204" pitchFamily="49" charset="0"/>
            </a:endParaRPr>
          </a:p>
        </p:txBody>
      </p:sp>
      <p:pic>
        <p:nvPicPr>
          <p:cNvPr id="3" name="AI_Health">
            <a:hlinkClick r:id="" action="ppaction://media"/>
            <a:extLst>
              <a:ext uri="{FF2B5EF4-FFF2-40B4-BE49-F238E27FC236}">
                <a16:creationId xmlns:a16="http://schemas.microsoft.com/office/drawing/2014/main" id="{11AD5E61-AF29-95DD-70FB-6D36B11E84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1569" y="1522807"/>
            <a:ext cx="9058642" cy="5142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AF1EDB-F815-BAE4-6D5A-27CE78BE2950}"/>
              </a:ext>
            </a:extLst>
          </p:cNvPr>
          <p:cNvSpPr txBox="1"/>
          <p:nvPr/>
        </p:nvSpPr>
        <p:spPr>
          <a:xfrm>
            <a:off x="457200" y="2168769"/>
            <a:ext cx="1137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on Video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8A2B534-3A02-DD77-F224-761537DE13FC}"/>
              </a:ext>
            </a:extLst>
          </p:cNvPr>
          <p:cNvSpPr/>
          <p:nvPr/>
        </p:nvSpPr>
        <p:spPr>
          <a:xfrm>
            <a:off x="668215" y="2954215"/>
            <a:ext cx="715108" cy="24618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430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798104" cy="71930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" y="0"/>
            <a:ext cx="12798105" cy="71993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083198-E2BB-D878-DB7E-958731499467}"/>
              </a:ext>
            </a:extLst>
          </p:cNvPr>
          <p:cNvSpPr txBox="1"/>
          <p:nvPr/>
        </p:nvSpPr>
        <p:spPr>
          <a:xfrm>
            <a:off x="7273465" y="1230161"/>
            <a:ext cx="5048270" cy="37198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464" y="-6275"/>
            <a:ext cx="6548983" cy="7205588"/>
            <a:chOff x="305" y="-5977"/>
            <a:chExt cx="6238675" cy="686397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151ED6C-E221-1A05-7472-A7D7C68CCA32}"/>
              </a:ext>
            </a:extLst>
          </p:cNvPr>
          <p:cNvSpPr txBox="1"/>
          <p:nvPr/>
        </p:nvSpPr>
        <p:spPr>
          <a:xfrm>
            <a:off x="7273144" y="2720731"/>
            <a:ext cx="37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2"/>
              </a:rPr>
              <a:t>AI In Healthcare Market </a:t>
            </a:r>
            <a:r>
              <a:rPr lang="en-IN" dirty="0" err="1">
                <a:hlinkClick r:id="rId2"/>
              </a:rPr>
              <a:t>Reasearch</a:t>
            </a:r>
            <a:r>
              <a:rPr lang="en-IN" dirty="0">
                <a:hlinkClick r:id="rId2"/>
              </a:rPr>
              <a:t> 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0BE053-EA2C-F10B-6C41-489BEC35A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85" y="985912"/>
            <a:ext cx="5923217" cy="44424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49826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391</TotalTime>
  <Words>471</Words>
  <Application>Microsoft Office PowerPoint</Application>
  <PresentationFormat>Custom</PresentationFormat>
  <Paragraphs>37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Consolas</vt:lpstr>
      <vt:lpstr>fkGroteskNeue</vt:lpstr>
      <vt:lpstr>Montserrat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Consultation (AI-Powered Assistance)</vt:lpstr>
      <vt:lpstr>Future Proof Scalable System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Subhadip Saha</dc:creator>
  <cp:lastModifiedBy>Abhay Gupta</cp:lastModifiedBy>
  <cp:revision>10</cp:revision>
  <dcterms:created xsi:type="dcterms:W3CDTF">2023-08-06T09:54:07Z</dcterms:created>
  <dcterms:modified xsi:type="dcterms:W3CDTF">2025-05-05T11:14:18Z</dcterms:modified>
</cp:coreProperties>
</file>

<file path=docProps/thumbnail.jpeg>
</file>